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59" r:id="rId4"/>
    <p:sldId id="258" r:id="rId5"/>
    <p:sldId id="261" r:id="rId6"/>
    <p:sldId id="264" r:id="rId7"/>
    <p:sldId id="283" r:id="rId8"/>
    <p:sldId id="296" r:id="rId9"/>
    <p:sldId id="298" r:id="rId10"/>
    <p:sldId id="297" r:id="rId11"/>
    <p:sldId id="265" r:id="rId12"/>
    <p:sldId id="266" r:id="rId13"/>
    <p:sldId id="300" r:id="rId14"/>
    <p:sldId id="263" r:id="rId15"/>
    <p:sldId id="301" r:id="rId16"/>
    <p:sldId id="302" r:id="rId17"/>
    <p:sldId id="269" r:id="rId18"/>
    <p:sldId id="303" r:id="rId19"/>
    <p:sldId id="304" r:id="rId20"/>
    <p:sldId id="286" r:id="rId21"/>
    <p:sldId id="299" r:id="rId22"/>
    <p:sldId id="287" r:id="rId23"/>
    <p:sldId id="305" r:id="rId24"/>
    <p:sldId id="260" r:id="rId25"/>
    <p:sldId id="262" r:id="rId26"/>
    <p:sldId id="267" r:id="rId27"/>
    <p:sldId id="308" r:id="rId28"/>
    <p:sldId id="316" r:id="rId29"/>
    <p:sldId id="288" r:id="rId30"/>
    <p:sldId id="318" r:id="rId31"/>
    <p:sldId id="306" r:id="rId32"/>
    <p:sldId id="271" r:id="rId33"/>
    <p:sldId id="272" r:id="rId34"/>
    <p:sldId id="307" r:id="rId35"/>
    <p:sldId id="273" r:id="rId36"/>
    <p:sldId id="281" r:id="rId37"/>
    <p:sldId id="319" r:id="rId38"/>
    <p:sldId id="310" r:id="rId39"/>
    <p:sldId id="311" r:id="rId40"/>
    <p:sldId id="312" r:id="rId41"/>
    <p:sldId id="278" r:id="rId42"/>
    <p:sldId id="277" r:id="rId43"/>
    <p:sldId id="279" r:id="rId44"/>
    <p:sldId id="280" r:id="rId45"/>
    <p:sldId id="294" r:id="rId46"/>
    <p:sldId id="285" r:id="rId47"/>
    <p:sldId id="295" r:id="rId48"/>
    <p:sldId id="314" r:id="rId49"/>
    <p:sldId id="313" r:id="rId50"/>
    <p:sldId id="289" r:id="rId51"/>
    <p:sldId id="320" r:id="rId5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4732" autoAdjust="0"/>
  </p:normalViewPr>
  <p:slideViewPr>
    <p:cSldViewPr snapToGrid="0">
      <p:cViewPr varScale="1">
        <p:scale>
          <a:sx n="90" d="100"/>
          <a:sy n="90" d="100"/>
        </p:scale>
        <p:origin x="16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gif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2F7EA3-33E8-41F9-A2D9-1BD1195F566C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0B40F-318B-49BF-BDF4-772F10272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08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023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410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499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336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738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4116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6747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554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450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840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56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86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2145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004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751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60B40F-318B-49BF-BDF4-772F102726C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83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104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859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373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93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561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028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099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01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175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57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9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B3536-BF8D-4E60-9AF3-BAA5E309AD08}" type="datetimeFigureOut">
              <a:rPr lang="en-US" smtClean="0"/>
              <a:t>7/21/2017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0EDB0-A1B9-48A6-8293-A7587B5534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839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timgthomas.com/2013/10/feature-folders-in-asp-net-mvc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ohnpapa.net/angular-growth-structure/" TargetMode="External"/><Relationship Id="rId5" Type="http://schemas.openxmlformats.org/officeDocument/2006/relationships/hyperlink" Target="https://msdn.microsoft.com/en-us/magazine/mt763233.aspx" TargetMode="External"/><Relationship Id="rId4" Type="http://schemas.openxmlformats.org/officeDocument/2006/relationships/hyperlink" Target="https://scottsauber.com/2016/04/25/feature-folder-structure-in-asp-net-core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.com/peternixey/1978249" TargetMode="External"/><Relationship Id="rId2" Type="http://schemas.openxmlformats.org/officeDocument/2006/relationships/hyperlink" Target="https://andrewlock.net/preventing-mass-assignment-or-over-posting-in-asp-net-core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cottsauber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JeremySkinner/FluentValidation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palme/IocPerformance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ardalis.com/refactoring-static-config-access" TargetMode="External"/><Relationship Id="rId2" Type="http://schemas.openxmlformats.org/officeDocument/2006/relationships/hyperlink" Target="http://ardalis.com/new-is-glue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bradfieldcs.com/you-are-not-google-84912cf44afb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Large, Yet Maintainable, ASP.NET Applications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Scott </a:t>
            </a:r>
            <a:r>
              <a:rPr lang="en-US" dirty="0" err="1" smtClean="0"/>
              <a:t>Sauber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44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Problem: OOB MVC Folders By Responsibility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95491"/>
          </a:xfrm>
        </p:spPr>
        <p:txBody>
          <a:bodyPr>
            <a:normAutofit/>
          </a:bodyPr>
          <a:lstStyle/>
          <a:p>
            <a:r>
              <a:rPr lang="en-US" dirty="0" smtClean="0"/>
              <a:t>All of these live in their own separate folders and most are required to add a new feature</a:t>
            </a:r>
          </a:p>
          <a:p>
            <a:pPr lvl="1"/>
            <a:r>
              <a:rPr lang="en-US" dirty="0" smtClean="0"/>
              <a:t>Controllers</a:t>
            </a:r>
          </a:p>
          <a:p>
            <a:pPr lvl="1"/>
            <a:r>
              <a:rPr lang="en-US" dirty="0" smtClean="0"/>
              <a:t>Views</a:t>
            </a:r>
          </a:p>
          <a:p>
            <a:pPr lvl="1"/>
            <a:r>
              <a:rPr lang="en-US" dirty="0" smtClean="0"/>
              <a:t>Scripts</a:t>
            </a:r>
          </a:p>
          <a:p>
            <a:pPr lvl="1"/>
            <a:r>
              <a:rPr lang="en-US" dirty="0" smtClean="0"/>
              <a:t>Content</a:t>
            </a:r>
          </a:p>
          <a:p>
            <a:pPr lvl="1"/>
            <a:r>
              <a:rPr lang="en-US" dirty="0" smtClean="0"/>
              <a:t>Models</a:t>
            </a:r>
          </a:p>
          <a:p>
            <a:r>
              <a:rPr lang="en-US" dirty="0" smtClean="0"/>
              <a:t>Adds navigation friction</a:t>
            </a:r>
          </a:p>
          <a:p>
            <a:r>
              <a:rPr lang="en-US" dirty="0"/>
              <a:t>Scope of a feature is </a:t>
            </a:r>
            <a:r>
              <a:rPr lang="en-US" dirty="0" smtClean="0"/>
              <a:t>scattered</a:t>
            </a:r>
          </a:p>
          <a:p>
            <a:r>
              <a:rPr lang="en-US" dirty="0" smtClean="0"/>
              <a:t>Makes it hard to add, delete or extend existing features</a:t>
            </a:r>
          </a:p>
        </p:txBody>
      </p:sp>
    </p:spTree>
    <p:extLst>
      <p:ext uri="{BB962C8B-B14F-4D97-AF65-F5344CB8AC3E}">
        <p14:creationId xmlns:p14="http://schemas.microsoft.com/office/powerpoint/2010/main" val="3252107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55057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Solution: Use Feature Folders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518" y="2447392"/>
            <a:ext cx="403405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MVC out of the box: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501354" y="2498192"/>
            <a:ext cx="403405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Feature Folders: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6518" y="1431241"/>
            <a:ext cx="10870223" cy="97199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Grouping by Feature, not by Responsibility, results in easier maintenance</a:t>
            </a:r>
          </a:p>
          <a:p>
            <a:r>
              <a:rPr lang="en-US" dirty="0" smtClean="0"/>
              <a:t>Related things remain together (High Cohesion)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118267" y="2960400"/>
            <a:ext cx="3473915" cy="3847683"/>
            <a:chOff x="1105619" y="2676209"/>
            <a:chExt cx="3473915" cy="3847683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/>
            <a:srcRect b="6165"/>
            <a:stretch/>
          </p:blipFill>
          <p:spPr>
            <a:xfrm>
              <a:off x="1105619" y="2676209"/>
              <a:ext cx="2060924" cy="3847683"/>
            </a:xfrm>
            <a:prstGeom prst="rect">
              <a:avLst/>
            </a:prstGeom>
          </p:spPr>
        </p:pic>
        <p:cxnSp>
          <p:nvCxnSpPr>
            <p:cNvPr id="9" name="Straight Arrow Connector 8"/>
            <p:cNvCxnSpPr/>
            <p:nvPr/>
          </p:nvCxnSpPr>
          <p:spPr>
            <a:xfrm flipH="1" flipV="1">
              <a:off x="2456655" y="2981083"/>
              <a:ext cx="1705708" cy="879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 flipV="1">
              <a:off x="2421487" y="5172808"/>
              <a:ext cx="1705708" cy="879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2873826" y="5809274"/>
              <a:ext cx="1705708" cy="879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 flipV="1">
              <a:off x="2378947" y="6441344"/>
              <a:ext cx="1705708" cy="879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 flipV="1">
              <a:off x="2581108" y="3626341"/>
              <a:ext cx="1705708" cy="879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671" y="3128188"/>
            <a:ext cx="5035688" cy="364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526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Feature Folder Extra Resources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to do this in ASP.NET 4.x</a:t>
            </a:r>
          </a:p>
          <a:p>
            <a:pPr lvl="1"/>
            <a:r>
              <a:rPr lang="en-US" dirty="0" smtClean="0">
                <a:hlinkClick r:id="rId3"/>
              </a:rPr>
              <a:t>Tim Thomas’ blog post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How to do this in ASP.NET Core</a:t>
            </a:r>
          </a:p>
          <a:p>
            <a:pPr lvl="1"/>
            <a:r>
              <a:rPr lang="en-US" dirty="0" smtClean="0">
                <a:hlinkClick r:id="rId4"/>
              </a:rPr>
              <a:t>My blog post</a:t>
            </a:r>
            <a:endParaRPr lang="en-US" dirty="0" smtClean="0"/>
          </a:p>
          <a:p>
            <a:pPr lvl="1"/>
            <a:r>
              <a:rPr lang="en-US" dirty="0" smtClean="0">
                <a:hlinkClick r:id="rId5"/>
              </a:rPr>
              <a:t>Steve Smith’s Blog on Feature Folders vs. Areas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Also used in React, Angular, etc.</a:t>
            </a:r>
          </a:p>
          <a:p>
            <a:pPr lvl="1"/>
            <a:r>
              <a:rPr lang="en-US" dirty="0" smtClean="0">
                <a:hlinkClick r:id="rId6"/>
              </a:rPr>
              <a:t>John Papa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66164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71770"/>
          </a:xfrm>
        </p:spPr>
        <p:txBody>
          <a:bodyPr/>
          <a:lstStyle/>
          <a:p>
            <a:pPr algn="ctr"/>
            <a:r>
              <a:rPr lang="en-US" dirty="0" smtClean="0"/>
              <a:t>The “M” in MVC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74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365125"/>
            <a:ext cx="11983452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Problem: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ViewBag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sucks and Entities = Security Risk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71890"/>
          </a:xfrm>
        </p:spPr>
        <p:txBody>
          <a:bodyPr>
            <a:normAutofit/>
          </a:bodyPr>
          <a:lstStyle/>
          <a:p>
            <a:r>
              <a:rPr lang="en-US" dirty="0" smtClean="0"/>
              <a:t>View Bag - Nope</a:t>
            </a:r>
          </a:p>
          <a:p>
            <a:pPr lvl="1"/>
            <a:r>
              <a:rPr lang="en-US" dirty="0" smtClean="0"/>
              <a:t>Runtime errors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intellisense</a:t>
            </a:r>
            <a:endParaRPr lang="en-US" dirty="0" smtClean="0"/>
          </a:p>
          <a:p>
            <a:r>
              <a:rPr lang="en-US" dirty="0" smtClean="0"/>
              <a:t>Don’t use raw Entities</a:t>
            </a:r>
          </a:p>
          <a:p>
            <a:pPr lvl="1"/>
            <a:r>
              <a:rPr lang="en-US" dirty="0" err="1" smtClean="0">
                <a:hlinkClick r:id="rId2"/>
              </a:rPr>
              <a:t>Overposting</a:t>
            </a:r>
            <a:r>
              <a:rPr lang="en-US" dirty="0" smtClean="0"/>
              <a:t> AKA Mass Assignment attacks</a:t>
            </a:r>
          </a:p>
          <a:p>
            <a:pPr lvl="2"/>
            <a:r>
              <a:rPr lang="en-US" dirty="0" smtClean="0">
                <a:hlinkClick r:id="rId3"/>
              </a:rPr>
              <a:t>This happens</a:t>
            </a:r>
            <a:endParaRPr lang="en-US" dirty="0" smtClean="0"/>
          </a:p>
          <a:p>
            <a:pPr lvl="1"/>
            <a:r>
              <a:rPr lang="en-US" dirty="0" smtClean="0"/>
              <a:t>Also just a matter of time before “I need an Entity… and 1 more thing”</a:t>
            </a:r>
          </a:p>
        </p:txBody>
      </p:sp>
    </p:spTree>
    <p:extLst>
      <p:ext uri="{BB962C8B-B14F-4D97-AF65-F5344CB8AC3E}">
        <p14:creationId xmlns:p14="http://schemas.microsoft.com/office/powerpoint/2010/main" val="191425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Solution: Use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ViewModels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View Model for all views</a:t>
            </a:r>
          </a:p>
          <a:p>
            <a:pPr lvl="1"/>
            <a:r>
              <a:rPr lang="en-US" dirty="0"/>
              <a:t>Consistency, no </a:t>
            </a:r>
            <a:r>
              <a:rPr lang="en-US" dirty="0" smtClean="0"/>
              <a:t>surprises</a:t>
            </a:r>
          </a:p>
          <a:p>
            <a:r>
              <a:rPr lang="en-US" dirty="0" smtClean="0"/>
              <a:t>Strongly Typed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2" descr="X ALL THE THINGS - VIEW MODEL ALL THE VIEW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770" y="1977021"/>
            <a:ext cx="4611439" cy="345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3082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63486"/>
          </a:xfrm>
        </p:spPr>
        <p:txBody>
          <a:bodyPr/>
          <a:lstStyle/>
          <a:p>
            <a:pPr algn="ctr"/>
            <a:r>
              <a:rPr lang="en-US" dirty="0" smtClean="0"/>
              <a:t>UI Composition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32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Make as many UI Components as you can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95491"/>
          </a:xfrm>
        </p:spPr>
        <p:txBody>
          <a:bodyPr>
            <a:normAutofit/>
          </a:bodyPr>
          <a:lstStyle/>
          <a:p>
            <a:r>
              <a:rPr lang="en-US" dirty="0" smtClean="0"/>
              <a:t>Benefits</a:t>
            </a:r>
          </a:p>
          <a:p>
            <a:pPr lvl="1"/>
            <a:r>
              <a:rPr lang="en-US" dirty="0" smtClean="0"/>
              <a:t>SRP for the UI</a:t>
            </a:r>
          </a:p>
          <a:p>
            <a:pPr lvl="1"/>
            <a:r>
              <a:rPr lang="en-US" dirty="0" smtClean="0"/>
              <a:t>Easier to reason about</a:t>
            </a:r>
          </a:p>
          <a:p>
            <a:pPr lvl="1"/>
            <a:r>
              <a:rPr lang="en-US" dirty="0" smtClean="0"/>
              <a:t>Reusability</a:t>
            </a:r>
          </a:p>
          <a:p>
            <a:pPr lvl="1"/>
            <a:r>
              <a:rPr lang="en-US" dirty="0" smtClean="0"/>
              <a:t>Eliminates div soup</a:t>
            </a:r>
          </a:p>
          <a:p>
            <a:r>
              <a:rPr lang="en-US" dirty="0" smtClean="0"/>
              <a:t>Component architecture popularity is rising</a:t>
            </a:r>
          </a:p>
          <a:p>
            <a:pPr lvl="1"/>
            <a:r>
              <a:rPr lang="en-US" dirty="0" smtClean="0"/>
              <a:t>React, Angular (2/4/whatever), AngularJS 1.5+, Knockout 3.2+</a:t>
            </a:r>
          </a:p>
          <a:p>
            <a:r>
              <a:rPr lang="en-US" dirty="0" smtClean="0"/>
              <a:t>Partials</a:t>
            </a:r>
          </a:p>
          <a:p>
            <a:r>
              <a:rPr lang="en-US" dirty="0" smtClean="0"/>
              <a:t>Child Actions (in ASP.NET 4/MVC 5)</a:t>
            </a:r>
          </a:p>
          <a:p>
            <a:r>
              <a:rPr lang="en-US" dirty="0" smtClean="0"/>
              <a:t>View Components (in ASP.NET Core)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82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928"/>
          <a:stretch/>
        </p:blipFill>
        <p:spPr>
          <a:xfrm>
            <a:off x="48128" y="252663"/>
            <a:ext cx="12084680" cy="623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502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40212"/>
          </a:xfrm>
        </p:spPr>
        <p:txBody>
          <a:bodyPr/>
          <a:lstStyle/>
          <a:p>
            <a:r>
              <a:rPr lang="en-US" dirty="0" smtClean="0"/>
              <a:t>Code Flow and Smells</a:t>
            </a:r>
            <a:endParaRPr lang="en-US" dirty="0"/>
          </a:p>
        </p:txBody>
      </p:sp>
      <p:pic>
        <p:nvPicPr>
          <p:cNvPr id="1026" name="Picture 2" descr="https://cdn.meme.am/cache/instances/folder976/500x/24538976/futurama-fry-not-sure-if-code-smell-or-design-patter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4185" y="1919036"/>
            <a:ext cx="5066131" cy="3799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51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Who am I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Lead Software Developer at Iowa </a:t>
            </a:r>
            <a:r>
              <a:rPr lang="en-US" dirty="0" smtClean="0"/>
              <a:t>Bankers Association</a:t>
            </a:r>
            <a:endParaRPr lang="en-US" dirty="0" smtClean="0"/>
          </a:p>
          <a:p>
            <a:r>
              <a:rPr lang="en-US" dirty="0" smtClean="0"/>
              <a:t>Work in Mortgage and Insurance Industry</a:t>
            </a:r>
          </a:p>
          <a:p>
            <a:pPr lvl="1"/>
            <a:r>
              <a:rPr lang="en-US" dirty="0" smtClean="0"/>
              <a:t>We’re not Facebook, Stack Overflow, etc.</a:t>
            </a:r>
          </a:p>
          <a:p>
            <a:r>
              <a:rPr lang="en-US" dirty="0" smtClean="0"/>
              <a:t>Highly Regulated</a:t>
            </a:r>
          </a:p>
          <a:p>
            <a:pPr lvl="1"/>
            <a:r>
              <a:rPr lang="en-US" dirty="0" smtClean="0"/>
              <a:t>Lots of validation</a:t>
            </a:r>
          </a:p>
          <a:p>
            <a:pPr lvl="1"/>
            <a:r>
              <a:rPr lang="en-US" dirty="0" smtClean="0"/>
              <a:t>Lots of changes</a:t>
            </a:r>
          </a:p>
          <a:p>
            <a:r>
              <a:rPr lang="en-US" dirty="0" smtClean="0"/>
              <a:t>Twitter: @</a:t>
            </a:r>
            <a:r>
              <a:rPr lang="en-US" dirty="0" err="1" smtClean="0"/>
              <a:t>scottsauber</a:t>
            </a:r>
            <a:endParaRPr lang="en-US" dirty="0" smtClean="0"/>
          </a:p>
          <a:p>
            <a:r>
              <a:rPr lang="en-US" dirty="0" smtClean="0"/>
              <a:t>Blog (primarily ASP.NET Core): </a:t>
            </a:r>
            <a:r>
              <a:rPr lang="en-US" dirty="0" smtClean="0">
                <a:hlinkClick r:id="rId2"/>
              </a:rPr>
              <a:t>scottsauber.com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824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Structuring a method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Happy Path always at the bottom of the method</a:t>
            </a:r>
          </a:p>
          <a:p>
            <a:pPr lvl="1"/>
            <a:r>
              <a:rPr lang="en-US" dirty="0" smtClean="0"/>
              <a:t>Don’t want to scan for “what happens when all goes well” and find it in the middle of a method</a:t>
            </a:r>
          </a:p>
          <a:p>
            <a:r>
              <a:rPr lang="en-US" dirty="0" smtClean="0"/>
              <a:t>Use return’s instead of nested if =&gt; else</a:t>
            </a:r>
          </a:p>
        </p:txBody>
      </p:sp>
    </p:spTree>
    <p:extLst>
      <p:ext uri="{BB962C8B-B14F-4D97-AF65-F5344CB8AC3E}">
        <p14:creationId xmlns:p14="http://schemas.microsoft.com/office/powerpoint/2010/main" val="3297178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17837" y="65903"/>
            <a:ext cx="3881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MVC 5 Template Code: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13622"/>
          <a:stretch/>
        </p:blipFill>
        <p:spPr>
          <a:xfrm>
            <a:off x="1351764" y="407574"/>
            <a:ext cx="9925676" cy="30078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1764" y="3734368"/>
            <a:ext cx="9836575" cy="312363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7837" y="3387803"/>
            <a:ext cx="4447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Refactored with Happy Path at the bottom: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796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Code smells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Methods &gt; 30 lines</a:t>
            </a:r>
          </a:p>
          <a:p>
            <a:r>
              <a:rPr lang="en-US" dirty="0" smtClean="0"/>
              <a:t>Classes &gt; 200 lines</a:t>
            </a:r>
          </a:p>
          <a:p>
            <a:r>
              <a:rPr lang="en-US" dirty="0" smtClean="0"/>
              <a:t>Anytime you scroll down, up, down to find what you’re looking for</a:t>
            </a:r>
          </a:p>
          <a:p>
            <a:r>
              <a:rPr lang="en-US" dirty="0" smtClean="0"/>
              <a:t>Regions</a:t>
            </a:r>
          </a:p>
          <a:p>
            <a:pPr lvl="1"/>
            <a:r>
              <a:rPr lang="en-US" dirty="0" smtClean="0"/>
              <a:t>You probably should’ve added a new class or method instead</a:t>
            </a:r>
          </a:p>
          <a:p>
            <a:pPr lvl="1"/>
            <a:endParaRPr lang="en-US" dirty="0"/>
          </a:p>
        </p:txBody>
      </p:sp>
      <p:pic>
        <p:nvPicPr>
          <p:cNvPr id="1026" name="Picture 2" descr="Clippy - It Looks like you're adding a region Did you mean to make a new class?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5020" y="3355108"/>
            <a:ext cx="2743200" cy="3429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69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95833"/>
          </a:xfrm>
        </p:spPr>
        <p:txBody>
          <a:bodyPr/>
          <a:lstStyle/>
          <a:p>
            <a:pPr algn="ctr"/>
            <a:r>
              <a:rPr lang="en-US" dirty="0" smtClean="0"/>
              <a:t>Validation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96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99522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Validation – What’s wrong with OOB Options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208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Data Annotations</a:t>
            </a:r>
          </a:p>
          <a:p>
            <a:pPr lvl="1"/>
            <a:r>
              <a:rPr lang="en-US" dirty="0" smtClean="0"/>
              <a:t>OOB annotations only work well for simple scenarios</a:t>
            </a:r>
          </a:p>
          <a:p>
            <a:pPr lvl="1"/>
            <a:r>
              <a:rPr lang="en-US" dirty="0" smtClean="0"/>
              <a:t>Hard to make custom ones</a:t>
            </a:r>
          </a:p>
          <a:p>
            <a:pPr lvl="1"/>
            <a:r>
              <a:rPr lang="en-US" dirty="0" smtClean="0"/>
              <a:t>Hard to unit test</a:t>
            </a:r>
          </a:p>
          <a:p>
            <a:pPr lvl="1"/>
            <a:r>
              <a:rPr lang="en-US" dirty="0" smtClean="0"/>
              <a:t>Separate annotations for each property</a:t>
            </a:r>
          </a:p>
          <a:p>
            <a:pPr lvl="2"/>
            <a:r>
              <a:rPr lang="en-US" dirty="0" smtClean="0"/>
              <a:t>Heavy, lots of classes</a:t>
            </a:r>
          </a:p>
          <a:p>
            <a:pPr lvl="2"/>
            <a:r>
              <a:rPr lang="en-US" dirty="0" smtClean="0"/>
              <a:t>Can get “tall”</a:t>
            </a:r>
          </a:p>
          <a:p>
            <a:pPr lvl="1"/>
            <a:r>
              <a:rPr lang="en-US" dirty="0" smtClean="0"/>
              <a:t>SRP violated</a:t>
            </a:r>
          </a:p>
          <a:p>
            <a:pPr lvl="2"/>
            <a:r>
              <a:rPr lang="en-US" dirty="0" smtClean="0"/>
              <a:t>Model + Validation combined into one class</a:t>
            </a:r>
          </a:p>
          <a:p>
            <a:r>
              <a:rPr lang="en-US" dirty="0" smtClean="0"/>
              <a:t>Writing own Custom Validation classes</a:t>
            </a:r>
          </a:p>
          <a:p>
            <a:pPr lvl="1"/>
            <a:r>
              <a:rPr lang="en-US" dirty="0" smtClean="0"/>
              <a:t>Lose client-side hooks Data Annotations provides</a:t>
            </a:r>
          </a:p>
          <a:p>
            <a:r>
              <a:rPr lang="en-US" dirty="0" smtClean="0"/>
              <a:t>Validation in Controller Action </a:t>
            </a:r>
          </a:p>
          <a:p>
            <a:pPr lvl="1"/>
            <a:r>
              <a:rPr lang="en-US" dirty="0" smtClean="0"/>
              <a:t>Hard to maintain and test</a:t>
            </a:r>
          </a:p>
          <a:p>
            <a:pPr lvl="1"/>
            <a:r>
              <a:rPr lang="en-US" dirty="0" smtClean="0"/>
              <a:t>Bloated Controllers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440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Solution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: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Use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FluentValidation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Fluent interface</a:t>
            </a:r>
          </a:p>
          <a:p>
            <a:r>
              <a:rPr lang="en-US" dirty="0" smtClean="0"/>
              <a:t>Business rules are easy to maintain and read</a:t>
            </a:r>
          </a:p>
          <a:p>
            <a:r>
              <a:rPr lang="en-US" dirty="0" smtClean="0"/>
              <a:t>Easy to show a stakeholder</a:t>
            </a:r>
          </a:p>
          <a:p>
            <a:r>
              <a:rPr lang="en-US" dirty="0" smtClean="0"/>
              <a:t>Easy to test</a:t>
            </a:r>
          </a:p>
          <a:p>
            <a:r>
              <a:rPr lang="en-US" dirty="0" smtClean="0"/>
              <a:t>Integrates with </a:t>
            </a:r>
            <a:r>
              <a:rPr lang="en-US" dirty="0" err="1" smtClean="0"/>
              <a:t>ModelState.IsValid</a:t>
            </a:r>
            <a:endParaRPr lang="en-US" dirty="0" smtClean="0"/>
          </a:p>
          <a:p>
            <a:r>
              <a:rPr lang="en-US" dirty="0" smtClean="0"/>
              <a:t>Same </a:t>
            </a:r>
            <a:r>
              <a:rPr lang="en-US" dirty="0" smtClean="0"/>
              <a:t>Client-Side </a:t>
            </a:r>
            <a:r>
              <a:rPr lang="en-US" dirty="0" smtClean="0"/>
              <a:t>validation as Data Annotations</a:t>
            </a:r>
          </a:p>
          <a:p>
            <a:r>
              <a:rPr lang="en-US" dirty="0"/>
              <a:t>2.6M </a:t>
            </a:r>
            <a:r>
              <a:rPr lang="en-US" dirty="0" smtClean="0"/>
              <a:t>downloads</a:t>
            </a:r>
          </a:p>
          <a:p>
            <a:r>
              <a:rPr lang="en-US" dirty="0" smtClean="0">
                <a:hlinkClick r:id="rId2"/>
              </a:rPr>
              <a:t>https://github.com/JeremySkinner/FluentValidation</a:t>
            </a:r>
            <a:endParaRPr lang="en-US" dirty="0" smtClean="0"/>
          </a:p>
        </p:txBody>
      </p:sp>
      <p:pic>
        <p:nvPicPr>
          <p:cNvPr id="2050" name="Picture 2" descr="FluentValidati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3383" y="114247"/>
            <a:ext cx="3151786" cy="1711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047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6501" y="133781"/>
            <a:ext cx="7468247" cy="3254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7837" y="65903"/>
            <a:ext cx="3881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MVC 5 Template Code: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7837" y="3387803"/>
            <a:ext cx="4447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Refactored with Fluent Validation: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t="1019"/>
          <a:stretch/>
        </p:blipFill>
        <p:spPr>
          <a:xfrm>
            <a:off x="4160030" y="3489959"/>
            <a:ext cx="5461187" cy="332645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37" y="4037699"/>
            <a:ext cx="3292125" cy="2446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46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2355"/>
          </a:xfrm>
        </p:spPr>
        <p:txBody>
          <a:bodyPr/>
          <a:lstStyle/>
          <a:p>
            <a:r>
              <a:rPr lang="en-US" dirty="0" smtClean="0"/>
              <a:t>ORM’s</a:t>
            </a:r>
            <a:endParaRPr lang="en-US" dirty="0"/>
          </a:p>
        </p:txBody>
      </p:sp>
      <p:pic>
        <p:nvPicPr>
          <p:cNvPr id="5122" name="Picture 2" descr=" abc season 12 the bachelorette jojo fletcher this is magic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2510312"/>
            <a:ext cx="4953000" cy="24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6368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Don’t use raw ADO - Use an ORM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6070600" cy="333311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Entity Framework – Full ORM</a:t>
            </a:r>
          </a:p>
          <a:p>
            <a:pPr lvl="1"/>
            <a:r>
              <a:rPr lang="en-US" dirty="0" smtClean="0"/>
              <a:t>Pros</a:t>
            </a:r>
          </a:p>
          <a:p>
            <a:pPr lvl="2"/>
            <a:r>
              <a:rPr lang="en-US" dirty="0" smtClean="0"/>
              <a:t>Developer Productivity</a:t>
            </a:r>
          </a:p>
          <a:p>
            <a:pPr lvl="2"/>
            <a:r>
              <a:rPr lang="en-US" dirty="0" smtClean="0"/>
              <a:t>Compile-time safety with LINQ Queries</a:t>
            </a:r>
          </a:p>
          <a:p>
            <a:pPr lvl="2"/>
            <a:r>
              <a:rPr lang="en-US" dirty="0" smtClean="0"/>
              <a:t>Extremely quick to add new CRUD operations</a:t>
            </a:r>
          </a:p>
          <a:p>
            <a:pPr lvl="2"/>
            <a:r>
              <a:rPr lang="en-US" dirty="0" smtClean="0"/>
              <a:t>Built in Unit of Work</a:t>
            </a:r>
          </a:p>
          <a:p>
            <a:pPr lvl="2"/>
            <a:r>
              <a:rPr lang="en-US" dirty="0" smtClean="0"/>
              <a:t>Migration support</a:t>
            </a:r>
          </a:p>
          <a:p>
            <a:pPr lvl="1"/>
            <a:r>
              <a:rPr lang="en-US" dirty="0" smtClean="0"/>
              <a:t>Cons</a:t>
            </a:r>
          </a:p>
          <a:p>
            <a:pPr lvl="2"/>
            <a:r>
              <a:rPr lang="en-US" dirty="0" smtClean="0"/>
              <a:t>Less performant</a:t>
            </a:r>
          </a:p>
          <a:p>
            <a:pPr lvl="2"/>
            <a:r>
              <a:rPr lang="en-US" dirty="0" smtClean="0"/>
              <a:t>Less control over the queries generated</a:t>
            </a:r>
          </a:p>
          <a:p>
            <a:pPr lvl="2"/>
            <a:r>
              <a:rPr lang="en-US" dirty="0" smtClean="0"/>
              <a:t>Heavier</a:t>
            </a:r>
          </a:p>
        </p:txBody>
      </p:sp>
      <p:pic>
        <p:nvPicPr>
          <p:cNvPr id="3074" name="Picture 2" descr="https://pbs.twimg.com/media/C5m6ahQU8AA3CRI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5" t="11651" r="12407" b="14666"/>
          <a:stretch/>
        </p:blipFill>
        <p:spPr bwMode="auto">
          <a:xfrm>
            <a:off x="8371628" y="4975382"/>
            <a:ext cx="1919839" cy="1874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cdn-images-1.medium.com/max/552/1*ZlPxqtzs2iN3X34iFpBv2Q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7" t="-1338" r="34821" b="68241"/>
          <a:stretch/>
        </p:blipFill>
        <p:spPr bwMode="auto">
          <a:xfrm>
            <a:off x="523029" y="5158739"/>
            <a:ext cx="5330826" cy="1507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6460066" y="1825623"/>
            <a:ext cx="5706533" cy="333311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Dapper – Micro ORM</a:t>
            </a:r>
          </a:p>
          <a:p>
            <a:pPr lvl="1"/>
            <a:r>
              <a:rPr lang="en-US" dirty="0" smtClean="0"/>
              <a:t>Pros</a:t>
            </a:r>
          </a:p>
          <a:p>
            <a:pPr lvl="2"/>
            <a:r>
              <a:rPr lang="en-US" dirty="0" smtClean="0"/>
              <a:t>Performance near ADO</a:t>
            </a:r>
          </a:p>
          <a:p>
            <a:pPr lvl="2"/>
            <a:r>
              <a:rPr lang="en-US" dirty="0" smtClean="0"/>
              <a:t>More control over the queries</a:t>
            </a:r>
          </a:p>
          <a:p>
            <a:pPr lvl="2"/>
            <a:r>
              <a:rPr lang="en-US" dirty="0" smtClean="0"/>
              <a:t>Extremely simple to setup</a:t>
            </a:r>
          </a:p>
          <a:p>
            <a:pPr lvl="2"/>
            <a:r>
              <a:rPr lang="en-US" dirty="0" smtClean="0"/>
              <a:t>Stack Overflow beta tests</a:t>
            </a:r>
          </a:p>
          <a:p>
            <a:pPr lvl="1"/>
            <a:r>
              <a:rPr lang="en-US" dirty="0" smtClean="0"/>
              <a:t>Cons</a:t>
            </a:r>
          </a:p>
          <a:p>
            <a:pPr lvl="2"/>
            <a:r>
              <a:rPr lang="en-US" dirty="0" smtClean="0"/>
              <a:t>SQL strings = Big column name </a:t>
            </a:r>
            <a:r>
              <a:rPr lang="en-US" dirty="0" err="1" smtClean="0"/>
              <a:t>refactorings</a:t>
            </a:r>
            <a:r>
              <a:rPr lang="en-US" dirty="0" smtClean="0"/>
              <a:t> are harder</a:t>
            </a:r>
          </a:p>
          <a:p>
            <a:pPr lvl="2"/>
            <a:r>
              <a:rPr lang="en-US" dirty="0" smtClean="0"/>
              <a:t>Less features than EF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1854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ORM usage comparison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542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Entity Framework:						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Dapper: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826" y="2064558"/>
            <a:ext cx="7867842" cy="13644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826" y="4188964"/>
            <a:ext cx="5094174" cy="2594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10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Audience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81665"/>
            <a:ext cx="10515600" cy="4830152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Existing ASP.NET Developers</a:t>
            </a:r>
          </a:p>
          <a:p>
            <a:r>
              <a:rPr lang="en-US" dirty="0" smtClean="0"/>
              <a:t>Building “Large” applications</a:t>
            </a:r>
          </a:p>
          <a:p>
            <a:pPr lvl="1"/>
            <a:r>
              <a:rPr lang="en-US" dirty="0" smtClean="0"/>
              <a:t>Large to me, means a combination of these:	</a:t>
            </a:r>
          </a:p>
          <a:p>
            <a:pPr lvl="2"/>
            <a:r>
              <a:rPr lang="en-US" dirty="0" smtClean="0"/>
              <a:t>Many Views</a:t>
            </a:r>
          </a:p>
          <a:p>
            <a:pPr lvl="2"/>
            <a:r>
              <a:rPr lang="en-US" dirty="0" smtClean="0"/>
              <a:t>Many Controllers</a:t>
            </a:r>
          </a:p>
          <a:p>
            <a:pPr lvl="2"/>
            <a:r>
              <a:rPr lang="en-US" dirty="0" smtClean="0"/>
              <a:t>Lots of business logic</a:t>
            </a:r>
          </a:p>
          <a:p>
            <a:pPr lvl="2"/>
            <a:r>
              <a:rPr lang="en-US" dirty="0" smtClean="0"/>
              <a:t>High business impact</a:t>
            </a:r>
          </a:p>
          <a:p>
            <a:pPr lvl="2"/>
            <a:r>
              <a:rPr lang="en-US" dirty="0" smtClean="0"/>
              <a:t>Frequent Change</a:t>
            </a:r>
          </a:p>
          <a:p>
            <a:pPr lvl="1"/>
            <a:r>
              <a:rPr lang="en-US" dirty="0" smtClean="0"/>
              <a:t>Large != High Traffic</a:t>
            </a:r>
          </a:p>
          <a:p>
            <a:r>
              <a:rPr lang="en-US" dirty="0" smtClean="0"/>
              <a:t>Some of these recommendations only make sense for big apps that change frequently</a:t>
            </a:r>
          </a:p>
          <a:p>
            <a:pPr lvl="1"/>
            <a:r>
              <a:rPr lang="en-US" dirty="0" smtClean="0"/>
              <a:t>Introduce some minor complexity, but improves overall maintainability</a:t>
            </a:r>
          </a:p>
          <a:p>
            <a:pPr lvl="1"/>
            <a:r>
              <a:rPr lang="en-US" dirty="0" smtClean="0"/>
              <a:t>That trade off is only worth it in large apps that change a lot </a:t>
            </a:r>
          </a:p>
        </p:txBody>
      </p:sp>
    </p:spTree>
    <p:extLst>
      <p:ext uri="{BB962C8B-B14F-4D97-AF65-F5344CB8AC3E}">
        <p14:creationId xmlns:p14="http://schemas.microsoft.com/office/powerpoint/2010/main" val="35685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DAD8D8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Other ORM things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333311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Both manage connection lifetimes</a:t>
            </a:r>
          </a:p>
          <a:p>
            <a:r>
              <a:rPr lang="en-US" dirty="0" smtClean="0"/>
              <a:t>Both give you SQL Injection protection</a:t>
            </a:r>
          </a:p>
          <a:p>
            <a:r>
              <a:rPr lang="en-US" dirty="0" smtClean="0"/>
              <a:t>We use both depending on the job</a:t>
            </a:r>
          </a:p>
          <a:p>
            <a:r>
              <a:rPr lang="en-US" dirty="0" smtClean="0"/>
              <a:t>Common for us to start with EF and supplement with Dapper</a:t>
            </a:r>
          </a:p>
          <a:p>
            <a:pPr lvl="1"/>
            <a:r>
              <a:rPr lang="en-US" dirty="0" smtClean="0"/>
              <a:t>EF for Developer Productivity</a:t>
            </a:r>
          </a:p>
          <a:p>
            <a:pPr lvl="1"/>
            <a:r>
              <a:rPr lang="en-US" dirty="0" smtClean="0"/>
              <a:t>Dapper for hot paths</a:t>
            </a:r>
          </a:p>
          <a:p>
            <a:pPr lvl="1"/>
            <a:r>
              <a:rPr lang="en-US" dirty="0" smtClean="0"/>
              <a:t>Dapper for queries that are tough to write in LINQ</a:t>
            </a:r>
          </a:p>
          <a:p>
            <a:r>
              <a:rPr lang="en-US" dirty="0" smtClean="0"/>
              <a:t>DON’T WRITE YOUR OWN ORM</a:t>
            </a:r>
          </a:p>
          <a:p>
            <a:r>
              <a:rPr lang="en-US" dirty="0" smtClean="0"/>
              <a:t>Performance:</a:t>
            </a:r>
          </a:p>
        </p:txBody>
      </p:sp>
      <p:pic>
        <p:nvPicPr>
          <p:cNvPr id="7170" name="Picture 2" descr="EF vs Dapper vs ADO.NE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55" t="6442" b="25161"/>
          <a:stretch/>
        </p:blipFill>
        <p:spPr bwMode="auto">
          <a:xfrm>
            <a:off x="3217334" y="4685273"/>
            <a:ext cx="3344332" cy="215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051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2355"/>
          </a:xfrm>
        </p:spPr>
        <p:txBody>
          <a:bodyPr/>
          <a:lstStyle/>
          <a:p>
            <a:pPr algn="ctr"/>
            <a:r>
              <a:rPr lang="en-US" dirty="0" smtClean="0"/>
              <a:t>Dependency Injection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39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Dependency Injection and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IoC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containers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DI/</a:t>
            </a:r>
            <a:r>
              <a:rPr lang="en-US" dirty="0" err="1" smtClean="0"/>
              <a:t>IoC</a:t>
            </a:r>
            <a:r>
              <a:rPr lang="en-US" dirty="0" smtClean="0"/>
              <a:t> helps you loosely couple your “large” apps</a:t>
            </a:r>
          </a:p>
          <a:p>
            <a:r>
              <a:rPr lang="en-US" dirty="0" smtClean="0"/>
              <a:t>Lets you unit test anything if done correctly</a:t>
            </a:r>
          </a:p>
          <a:p>
            <a:r>
              <a:rPr lang="en-US" dirty="0" smtClean="0"/>
              <a:t>I use </a:t>
            </a:r>
            <a:r>
              <a:rPr lang="en-US" dirty="0" err="1" smtClean="0"/>
              <a:t>SimpleInjector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Performance</a:t>
            </a:r>
            <a:endParaRPr lang="en-US" dirty="0" smtClean="0"/>
          </a:p>
          <a:p>
            <a:pPr lvl="2"/>
            <a:r>
              <a:rPr lang="en-US" dirty="0" smtClean="0"/>
              <a:t>~80x faster than </a:t>
            </a:r>
            <a:r>
              <a:rPr lang="en-US" dirty="0" err="1" smtClean="0"/>
              <a:t>Ninject</a:t>
            </a:r>
            <a:r>
              <a:rPr lang="en-US" dirty="0" smtClean="0"/>
              <a:t>, ~20x faster than Structure Map, ~30x faster than </a:t>
            </a:r>
            <a:r>
              <a:rPr lang="en-US" dirty="0" err="1" smtClean="0"/>
              <a:t>Autofac</a:t>
            </a:r>
            <a:endParaRPr lang="en-US" dirty="0" smtClean="0"/>
          </a:p>
          <a:p>
            <a:pPr lvl="1"/>
            <a:r>
              <a:rPr lang="en-US" dirty="0" smtClean="0"/>
              <a:t>Crazy good docs</a:t>
            </a:r>
          </a:p>
          <a:p>
            <a:pPr lvl="1"/>
            <a:r>
              <a:rPr lang="en-US" dirty="0" smtClean="0"/>
              <a:t>Verify step has saved me more than once</a:t>
            </a:r>
          </a:p>
        </p:txBody>
      </p:sp>
    </p:spTree>
    <p:extLst>
      <p:ext uri="{BB962C8B-B14F-4D97-AF65-F5344CB8AC3E}">
        <p14:creationId xmlns:p14="http://schemas.microsoft.com/office/powerpoint/2010/main" val="2647547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Common DI Pitfalls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hlinkClick r:id="rId2"/>
              </a:rPr>
              <a:t>“New Is Glue”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“Static Cling”</a:t>
            </a:r>
            <a:endParaRPr lang="en-US" dirty="0" smtClean="0"/>
          </a:p>
          <a:p>
            <a:r>
              <a:rPr lang="en-US" dirty="0" err="1" smtClean="0"/>
              <a:t>DateTime.Now</a:t>
            </a:r>
            <a:r>
              <a:rPr lang="en-US" dirty="0" smtClean="0"/>
              <a:t> (and variants)</a:t>
            </a:r>
          </a:p>
          <a:p>
            <a:pPr lvl="1"/>
            <a:r>
              <a:rPr lang="en-US" dirty="0" smtClean="0"/>
              <a:t>Instead inject in </a:t>
            </a:r>
            <a:r>
              <a:rPr lang="en-US" dirty="0" err="1" smtClean="0"/>
              <a:t>IClock</a:t>
            </a:r>
            <a:r>
              <a:rPr lang="en-US" dirty="0" smtClean="0"/>
              <a:t> or have method take in </a:t>
            </a:r>
            <a:r>
              <a:rPr lang="en-US" dirty="0" err="1" smtClean="0"/>
              <a:t>DateTime</a:t>
            </a:r>
            <a:r>
              <a:rPr lang="en-US" dirty="0" smtClean="0"/>
              <a:t>? and default to Now</a:t>
            </a:r>
            <a:endParaRPr lang="en-US" dirty="0"/>
          </a:p>
          <a:p>
            <a:r>
              <a:rPr lang="en-US" dirty="0" err="1" smtClean="0"/>
              <a:t>HttpContext.Current.User.Identity</a:t>
            </a:r>
            <a:endParaRPr lang="en-US" dirty="0" smtClean="0"/>
          </a:p>
          <a:p>
            <a:pPr lvl="1"/>
            <a:r>
              <a:rPr lang="en-US" dirty="0" smtClean="0"/>
              <a:t>.</a:t>
            </a:r>
            <a:r>
              <a:rPr lang="en-US" dirty="0" err="1" smtClean="0"/>
              <a:t>GetUserId</a:t>
            </a:r>
            <a:r>
              <a:rPr lang="en-US" dirty="0" smtClean="0"/>
              <a:t>()</a:t>
            </a:r>
          </a:p>
          <a:p>
            <a:pPr lvl="1"/>
            <a:r>
              <a:rPr lang="en-US" dirty="0" smtClean="0"/>
              <a:t>.Name</a:t>
            </a:r>
          </a:p>
          <a:p>
            <a:pPr lvl="1"/>
            <a:r>
              <a:rPr lang="en-US" dirty="0" smtClean="0"/>
              <a:t>Instead, inject in your user (per request!)</a:t>
            </a:r>
          </a:p>
          <a:p>
            <a:r>
              <a:rPr lang="en-US" dirty="0" err="1" smtClean="0"/>
              <a:t>ConfigurationManager</a:t>
            </a:r>
            <a:endParaRPr lang="en-US" dirty="0" smtClean="0"/>
          </a:p>
          <a:p>
            <a:pPr lvl="1"/>
            <a:r>
              <a:rPr lang="en-US" dirty="0" smtClean="0"/>
              <a:t>Instead, inject a POCO Settings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533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70955"/>
          </a:xfrm>
        </p:spPr>
        <p:txBody>
          <a:bodyPr/>
          <a:lstStyle/>
          <a:p>
            <a:pPr algn="ctr"/>
            <a:r>
              <a:rPr lang="en-US" dirty="0" smtClean="0"/>
              <a:t>Unit 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994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Unit Testing with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x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Unit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should be writing </a:t>
            </a:r>
            <a:r>
              <a:rPr lang="en-US" dirty="0" smtClean="0"/>
              <a:t>automated tests</a:t>
            </a:r>
          </a:p>
          <a:p>
            <a:pPr lvl="1"/>
            <a:r>
              <a:rPr lang="en-US" dirty="0" smtClean="0"/>
              <a:t>Exposes holes in your architecture</a:t>
            </a:r>
          </a:p>
          <a:p>
            <a:pPr lvl="1"/>
            <a:r>
              <a:rPr lang="en-US" dirty="0" smtClean="0"/>
              <a:t>Can be faster in short term than manual testing</a:t>
            </a:r>
          </a:p>
          <a:p>
            <a:pPr lvl="1"/>
            <a:r>
              <a:rPr lang="en-US" dirty="0" smtClean="0"/>
              <a:t>Proven to be faster long-term </a:t>
            </a:r>
          </a:p>
          <a:p>
            <a:pPr lvl="2"/>
            <a:r>
              <a:rPr lang="en-US" dirty="0" smtClean="0"/>
              <a:t>Make changes quickly and confidently because have a regression test suite</a:t>
            </a:r>
          </a:p>
          <a:p>
            <a:r>
              <a:rPr lang="en-US" dirty="0" smtClean="0"/>
              <a:t>Use </a:t>
            </a:r>
            <a:r>
              <a:rPr lang="en-US" dirty="0" err="1" smtClean="0"/>
              <a:t>xUnit</a:t>
            </a:r>
            <a:r>
              <a:rPr lang="en-US" dirty="0" smtClean="0"/>
              <a:t> or </a:t>
            </a:r>
            <a:r>
              <a:rPr lang="en-US" dirty="0" err="1" smtClean="0"/>
              <a:t>NUnit</a:t>
            </a:r>
            <a:endParaRPr lang="en-US" dirty="0" smtClean="0"/>
          </a:p>
          <a:p>
            <a:pPr lvl="1"/>
            <a:r>
              <a:rPr lang="en-US" dirty="0" smtClean="0"/>
              <a:t>Just not </a:t>
            </a:r>
            <a:r>
              <a:rPr lang="en-US" dirty="0" err="1" smtClean="0"/>
              <a:t>MSTest</a:t>
            </a:r>
            <a:r>
              <a:rPr lang="en-US" dirty="0"/>
              <a:t> </a:t>
            </a:r>
            <a:r>
              <a:rPr lang="en-US" dirty="0" smtClean="0"/>
              <a:t>which is </a:t>
            </a:r>
            <a:r>
              <a:rPr lang="en-US" dirty="0" err="1" smtClean="0"/>
              <a:t>wayyy</a:t>
            </a:r>
            <a:r>
              <a:rPr lang="en-US" dirty="0" smtClean="0"/>
              <a:t> more verbose and has less features</a:t>
            </a:r>
          </a:p>
          <a:p>
            <a:r>
              <a:rPr lang="en-US" dirty="0" err="1" smtClean="0"/>
              <a:t>xUnit</a:t>
            </a:r>
            <a:r>
              <a:rPr lang="en-US" dirty="0" smtClean="0"/>
              <a:t> used by ASP.NET team</a:t>
            </a:r>
          </a:p>
          <a:p>
            <a:r>
              <a:rPr lang="en-US" dirty="0" smtClean="0"/>
              <a:t>We used to use </a:t>
            </a:r>
            <a:r>
              <a:rPr lang="en-US" dirty="0" err="1" smtClean="0"/>
              <a:t>NUnit</a:t>
            </a:r>
            <a:r>
              <a:rPr lang="en-US" dirty="0" smtClean="0"/>
              <a:t> and switched to </a:t>
            </a:r>
            <a:r>
              <a:rPr lang="en-US" dirty="0" err="1" smtClean="0"/>
              <a:t>xUnit</a:t>
            </a:r>
            <a:endParaRPr lang="en-US" dirty="0" smtClean="0"/>
          </a:p>
          <a:p>
            <a:r>
              <a:rPr lang="en-US" dirty="0" err="1" smtClean="0"/>
              <a:t>NUnit</a:t>
            </a:r>
            <a:r>
              <a:rPr lang="en-US" dirty="0" smtClean="0"/>
              <a:t> more boilerplate</a:t>
            </a:r>
          </a:p>
        </p:txBody>
      </p:sp>
    </p:spTree>
    <p:extLst>
      <p:ext uri="{BB962C8B-B14F-4D97-AF65-F5344CB8AC3E}">
        <p14:creationId xmlns:p14="http://schemas.microsoft.com/office/powerpoint/2010/main" val="14741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Problem: OOB Assertion Libraries Annoy Me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Assert.Equal</a:t>
            </a:r>
            <a:r>
              <a:rPr lang="en-US" dirty="0" smtClean="0"/>
              <a:t>(value, value)</a:t>
            </a:r>
          </a:p>
          <a:p>
            <a:pPr lvl="1"/>
            <a:r>
              <a:rPr lang="en-US" dirty="0" smtClean="0"/>
              <a:t>Hard to remember that it’s </a:t>
            </a:r>
            <a:r>
              <a:rPr lang="en-US" dirty="0" err="1" smtClean="0"/>
              <a:t>Assert.Equal</a:t>
            </a:r>
            <a:r>
              <a:rPr lang="en-US" dirty="0" smtClean="0"/>
              <a:t>(expected, actual)</a:t>
            </a:r>
          </a:p>
          <a:p>
            <a:pPr lvl="1"/>
            <a:r>
              <a:rPr lang="en-US" dirty="0" smtClean="0"/>
              <a:t>Can lead to funky looking assertion failures if you flip them</a:t>
            </a:r>
          </a:p>
          <a:p>
            <a:r>
              <a:rPr lang="en-US" dirty="0" smtClean="0"/>
              <a:t>No “Because” string in </a:t>
            </a:r>
            <a:r>
              <a:rPr lang="en-US" dirty="0" err="1" smtClean="0"/>
              <a:t>xUnit’s</a:t>
            </a:r>
            <a:r>
              <a:rPr lang="en-US" dirty="0" smtClean="0"/>
              <a:t> assertions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766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Solution: Use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FluentAssertions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for assertions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Adds a Should() extension method to object</a:t>
            </a:r>
          </a:p>
          <a:p>
            <a:pPr lvl="1"/>
            <a:r>
              <a:rPr lang="en-US" dirty="0" err="1" smtClean="0"/>
              <a:t>result.Should</a:t>
            </a:r>
            <a:r>
              <a:rPr lang="en-US" dirty="0" smtClean="0"/>
              <a:t>().Be(0);</a:t>
            </a:r>
          </a:p>
          <a:p>
            <a:pPr lvl="1"/>
            <a:r>
              <a:rPr lang="en-US" dirty="0" smtClean="0"/>
              <a:t>Easier to read than </a:t>
            </a:r>
            <a:r>
              <a:rPr lang="en-US" dirty="0" err="1" smtClean="0"/>
              <a:t>Assert.Equal</a:t>
            </a:r>
            <a:r>
              <a:rPr lang="en-US" dirty="0" smtClean="0"/>
              <a:t>(0, result);</a:t>
            </a:r>
          </a:p>
          <a:p>
            <a:r>
              <a:rPr lang="en-US" dirty="0" smtClean="0"/>
              <a:t>Should().Be() is primary use, but other methods exist</a:t>
            </a:r>
          </a:p>
          <a:p>
            <a:pPr lvl="1"/>
            <a:r>
              <a:rPr lang="en-US" dirty="0" err="1" smtClean="0"/>
              <a:t>someBool.Should</a:t>
            </a:r>
            <a:r>
              <a:rPr lang="en-US" dirty="0" smtClean="0"/>
              <a:t>().</a:t>
            </a:r>
            <a:r>
              <a:rPr lang="en-US" dirty="0" err="1" smtClean="0"/>
              <a:t>BeTrue</a:t>
            </a:r>
            <a:r>
              <a:rPr lang="en-US" dirty="0" smtClean="0"/>
              <a:t>() or </a:t>
            </a:r>
            <a:r>
              <a:rPr lang="en-US" dirty="0" err="1" smtClean="0"/>
              <a:t>BeFalse</a:t>
            </a:r>
            <a:r>
              <a:rPr lang="en-US" dirty="0" smtClean="0"/>
              <a:t>()</a:t>
            </a:r>
          </a:p>
          <a:p>
            <a:pPr lvl="1"/>
            <a:r>
              <a:rPr lang="en-US" dirty="0" err="1" smtClean="0"/>
              <a:t>someString.Should</a:t>
            </a:r>
            <a:r>
              <a:rPr lang="en-US" dirty="0" smtClean="0"/>
              <a:t>().</a:t>
            </a:r>
            <a:r>
              <a:rPr lang="en-US" dirty="0" err="1" smtClean="0"/>
              <a:t>BeNull</a:t>
            </a:r>
            <a:r>
              <a:rPr lang="en-US" dirty="0" smtClean="0"/>
              <a:t>() or </a:t>
            </a:r>
            <a:r>
              <a:rPr lang="en-US" dirty="0" err="1" smtClean="0"/>
              <a:t>NotBeNull</a:t>
            </a:r>
            <a:r>
              <a:rPr lang="en-US" dirty="0" smtClean="0"/>
              <a:t>()</a:t>
            </a:r>
          </a:p>
          <a:p>
            <a:r>
              <a:rPr lang="en-US" dirty="0" smtClean="0"/>
              <a:t>Because string to explain why</a:t>
            </a:r>
          </a:p>
          <a:p>
            <a:pPr lvl="1"/>
            <a:r>
              <a:rPr lang="en-US" dirty="0" smtClean="0"/>
              <a:t>can12YearOldDriveResult.Should().</a:t>
            </a:r>
            <a:r>
              <a:rPr lang="en-US" dirty="0" err="1" smtClean="0"/>
              <a:t>BeFalse</a:t>
            </a:r>
            <a:r>
              <a:rPr lang="en-US" dirty="0" smtClean="0"/>
              <a:t>(“because you must be 16 years old to drive.”)</a:t>
            </a:r>
          </a:p>
          <a:p>
            <a:r>
              <a:rPr lang="en-US" dirty="0" smtClean="0"/>
              <a:t>4.3M downloads</a:t>
            </a:r>
            <a:endParaRPr lang="en-US" dirty="0"/>
          </a:p>
        </p:txBody>
      </p:sp>
      <p:pic>
        <p:nvPicPr>
          <p:cNvPr id="10242" name="Picture 2" descr="http://fluentassertions.com/images/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4508" y="1596496"/>
            <a:ext cx="2799292" cy="1629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9012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88075"/>
          </a:xfrm>
        </p:spPr>
        <p:txBody>
          <a:bodyPr/>
          <a:lstStyle/>
          <a:p>
            <a:pPr algn="ctr"/>
            <a:r>
              <a:rPr lang="en-US" dirty="0" smtClean="0"/>
              <a:t>DevOps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36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What is DevOps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800" dirty="0" smtClean="0"/>
              <a:t>“DevOps </a:t>
            </a:r>
            <a:r>
              <a:rPr lang="en-US" sz="4800" dirty="0"/>
              <a:t>is the union of people, process, and products to enable continuous delivery of value to our end users</a:t>
            </a:r>
            <a:r>
              <a:rPr lang="en-US" sz="4800" dirty="0" smtClean="0"/>
              <a:t>.”</a:t>
            </a:r>
            <a:endParaRPr lang="en-US" sz="4800" dirty="0"/>
          </a:p>
          <a:p>
            <a:pPr marL="0" indent="0">
              <a:buNone/>
            </a:pPr>
            <a:endParaRPr lang="en-US" sz="3200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</a:rPr>
              <a:t>- Donovan Brown</a:t>
            </a:r>
            <a:endParaRPr lang="en-US" sz="3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160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Agenda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9524"/>
            <a:ext cx="10679482" cy="5246076"/>
          </a:xfrm>
        </p:spPr>
        <p:txBody>
          <a:bodyPr>
            <a:normAutofit/>
          </a:bodyPr>
          <a:lstStyle/>
          <a:p>
            <a:r>
              <a:rPr lang="en-US" dirty="0" smtClean="0"/>
              <a:t>Lightning Talk approach</a:t>
            </a:r>
          </a:p>
          <a:p>
            <a:r>
              <a:rPr lang="en-US" dirty="0" smtClean="0"/>
              <a:t>Talk about best practices for all these *in a “large” app*</a:t>
            </a:r>
          </a:p>
          <a:p>
            <a:pPr lvl="1"/>
            <a:r>
              <a:rPr lang="en-US" dirty="0" smtClean="0"/>
              <a:t>Folder Structure </a:t>
            </a:r>
          </a:p>
          <a:p>
            <a:pPr lvl="1"/>
            <a:r>
              <a:rPr lang="en-US" dirty="0" smtClean="0"/>
              <a:t>UI Components</a:t>
            </a:r>
          </a:p>
          <a:p>
            <a:pPr lvl="1"/>
            <a:r>
              <a:rPr lang="en-US" dirty="0" smtClean="0"/>
              <a:t>View Models</a:t>
            </a:r>
          </a:p>
          <a:p>
            <a:pPr lvl="1"/>
            <a:r>
              <a:rPr lang="en-US" dirty="0" smtClean="0"/>
              <a:t>Code Flow</a:t>
            </a:r>
          </a:p>
          <a:p>
            <a:pPr lvl="1"/>
            <a:r>
              <a:rPr lang="en-US" dirty="0" smtClean="0"/>
              <a:t>Validation</a:t>
            </a:r>
          </a:p>
          <a:p>
            <a:pPr lvl="1"/>
            <a:r>
              <a:rPr lang="en-US" dirty="0" smtClean="0"/>
              <a:t>ORM’s</a:t>
            </a:r>
          </a:p>
          <a:p>
            <a:pPr lvl="1"/>
            <a:r>
              <a:rPr lang="en-US" dirty="0" smtClean="0"/>
              <a:t>Dependency Injection </a:t>
            </a:r>
          </a:p>
          <a:p>
            <a:pPr lvl="1"/>
            <a:r>
              <a:rPr lang="en-US" dirty="0" smtClean="0"/>
              <a:t>Unit Testing and Assertions </a:t>
            </a:r>
          </a:p>
          <a:p>
            <a:pPr lvl="1"/>
            <a:r>
              <a:rPr lang="en-US" dirty="0" smtClean="0"/>
              <a:t>DevOps</a:t>
            </a:r>
          </a:p>
          <a:p>
            <a:pPr lvl="1"/>
            <a:r>
              <a:rPr lang="en-US" dirty="0" err="1" smtClean="0"/>
              <a:t>Microservices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962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suse.com/assets/img/devops-proces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029" y="1169364"/>
            <a:ext cx="10207942" cy="525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DevOps Pipeline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28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Continuous Integration and Deployment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Continuous Integration</a:t>
            </a:r>
          </a:p>
          <a:p>
            <a:pPr lvl="1"/>
            <a:r>
              <a:rPr lang="en-US" dirty="0" smtClean="0"/>
              <a:t>Automated builds running on an independent build server</a:t>
            </a:r>
          </a:p>
          <a:p>
            <a:pPr lvl="1"/>
            <a:r>
              <a:rPr lang="en-US" dirty="0" smtClean="0"/>
              <a:t>Automatically running automated tests</a:t>
            </a:r>
          </a:p>
          <a:p>
            <a:pPr lvl="1"/>
            <a:r>
              <a:rPr lang="en-US" dirty="0" smtClean="0"/>
              <a:t>Creates an output</a:t>
            </a:r>
          </a:p>
          <a:p>
            <a:r>
              <a:rPr lang="en-US" dirty="0" smtClean="0"/>
              <a:t>Continuous Deployment</a:t>
            </a:r>
          </a:p>
          <a:p>
            <a:pPr lvl="1"/>
            <a:r>
              <a:rPr lang="en-US" dirty="0" smtClean="0"/>
              <a:t>Takes the output from the build server and deploys it</a:t>
            </a:r>
          </a:p>
          <a:p>
            <a:pPr lvl="1"/>
            <a:r>
              <a:rPr lang="en-US" dirty="0" smtClean="0"/>
              <a:t>Go through different environments</a:t>
            </a:r>
          </a:p>
          <a:p>
            <a:pPr lvl="1"/>
            <a:r>
              <a:rPr lang="en-US" dirty="0" smtClean="0"/>
              <a:t>Automated configuration of </a:t>
            </a:r>
            <a:r>
              <a:rPr lang="en-US" dirty="0" smtClean="0"/>
              <a:t>VM, IIS</a:t>
            </a:r>
            <a:r>
              <a:rPr lang="en-US" dirty="0" smtClean="0"/>
              <a:t>, folder permissions, etc.</a:t>
            </a:r>
          </a:p>
          <a:p>
            <a:r>
              <a:rPr lang="en-US" dirty="0" smtClean="0"/>
              <a:t>These two together will be transformational for you and your 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515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Continuous Integration with TeamCity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 for up to 20 build </a:t>
            </a:r>
            <a:r>
              <a:rPr lang="en-US" dirty="0" err="1" smtClean="0"/>
              <a:t>configs</a:t>
            </a:r>
            <a:r>
              <a:rPr lang="en-US" dirty="0" smtClean="0"/>
              <a:t> (projects)</a:t>
            </a:r>
          </a:p>
          <a:p>
            <a:r>
              <a:rPr lang="en-US" dirty="0" err="1" smtClean="0"/>
              <a:t>NuGet</a:t>
            </a:r>
            <a:r>
              <a:rPr lang="en-US" dirty="0" smtClean="0"/>
              <a:t> Restores</a:t>
            </a:r>
          </a:p>
          <a:p>
            <a:r>
              <a:rPr lang="en-US" dirty="0" err="1" smtClean="0"/>
              <a:t>MSBuild</a:t>
            </a:r>
            <a:endParaRPr lang="en-US" dirty="0" smtClean="0"/>
          </a:p>
          <a:p>
            <a:pPr lvl="1"/>
            <a:r>
              <a:rPr lang="en-US" dirty="0" smtClean="0"/>
              <a:t>Don’t need to install VS on your build server</a:t>
            </a:r>
          </a:p>
          <a:p>
            <a:r>
              <a:rPr lang="en-US" dirty="0" smtClean="0"/>
              <a:t>Run automated tests</a:t>
            </a:r>
          </a:p>
          <a:p>
            <a:r>
              <a:rPr lang="en-US" dirty="0" smtClean="0"/>
              <a:t>Produces an output</a:t>
            </a:r>
          </a:p>
          <a:p>
            <a:r>
              <a:rPr lang="en-US" dirty="0" smtClean="0"/>
              <a:t>Zips up and sends to Octopus Deploy</a:t>
            </a:r>
          </a:p>
        </p:txBody>
      </p:sp>
      <p:pic>
        <p:nvPicPr>
          <p:cNvPr id="11266" name="Picture 2" descr="https://resources.jetbrains.com/assets/marketo/newsletter/august2016/newsletter_prom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8308" y="1429543"/>
            <a:ext cx="257175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168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Continuous Deployment with Octopus Deploy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Lets you promote your package through different environments</a:t>
            </a:r>
          </a:p>
          <a:p>
            <a:r>
              <a:rPr lang="en-US" dirty="0" smtClean="0"/>
              <a:t>Controls all </a:t>
            </a:r>
            <a:r>
              <a:rPr lang="en-US" dirty="0" err="1" smtClean="0"/>
              <a:t>web.config</a:t>
            </a:r>
            <a:r>
              <a:rPr lang="en-US" dirty="0" smtClean="0"/>
              <a:t> settings, scoped to each </a:t>
            </a:r>
            <a:r>
              <a:rPr lang="en-US" dirty="0" smtClean="0"/>
              <a:t>environment/role</a:t>
            </a:r>
            <a:endParaRPr lang="en-US" dirty="0" smtClean="0"/>
          </a:p>
          <a:p>
            <a:r>
              <a:rPr lang="en-US" dirty="0" smtClean="0"/>
              <a:t>Auto-creates IIS Site and App Pool for you</a:t>
            </a:r>
          </a:p>
          <a:p>
            <a:r>
              <a:rPr lang="en-US" dirty="0" smtClean="0"/>
              <a:t>Deploys and rollbacks are click of a button</a:t>
            </a:r>
          </a:p>
          <a:p>
            <a:r>
              <a:rPr lang="en-US" dirty="0" smtClean="0"/>
              <a:t>Lets you run any scripts you want to as part of your deployment</a:t>
            </a:r>
          </a:p>
          <a:p>
            <a:r>
              <a:rPr lang="en-US" dirty="0" smtClean="0"/>
              <a:t>Easy to install and easy to use</a:t>
            </a:r>
          </a:p>
          <a:p>
            <a:r>
              <a:rPr lang="en-US" dirty="0"/>
              <a:t>Professional – 20 users, 20 projects, 20 machines $700 one time and 50% maintenance per </a:t>
            </a:r>
            <a:r>
              <a:rPr lang="en-US" dirty="0" smtClean="0"/>
              <a:t>year</a:t>
            </a:r>
          </a:p>
          <a:p>
            <a:r>
              <a:rPr lang="en-US" dirty="0" smtClean="0"/>
              <a:t>Full Audit Trail</a:t>
            </a:r>
          </a:p>
          <a:p>
            <a:pPr lvl="1"/>
            <a:r>
              <a:rPr lang="en-US" dirty="0" smtClean="0"/>
              <a:t>Who/What/When changed</a:t>
            </a:r>
          </a:p>
          <a:p>
            <a:r>
              <a:rPr lang="en-US" dirty="0" smtClean="0"/>
              <a:t>My single favorite piece of software – ever</a:t>
            </a:r>
          </a:p>
        </p:txBody>
      </p:sp>
      <p:pic>
        <p:nvPicPr>
          <p:cNvPr id="12290" name="Picture 2" descr="https://pbs.twimg.com/profile_images/378800000036582527/5aa73901ac270ac6e8776241b04ad3d9_400x400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1108" y="1825625"/>
            <a:ext cx="1199092" cy="1199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9695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TeamCity + Octopus Deploy enables...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1207"/>
          </a:xfrm>
        </p:spPr>
        <p:txBody>
          <a:bodyPr/>
          <a:lstStyle/>
          <a:p>
            <a:r>
              <a:rPr lang="en-US" dirty="0" smtClean="0"/>
              <a:t>Consistency</a:t>
            </a:r>
          </a:p>
          <a:p>
            <a:pPr lvl="1"/>
            <a:r>
              <a:rPr lang="en-US" dirty="0" smtClean="0"/>
              <a:t>Machine repeats the same steps over and over again</a:t>
            </a:r>
          </a:p>
          <a:p>
            <a:r>
              <a:rPr lang="en-US" dirty="0" smtClean="0"/>
              <a:t>Consistency promotes Confidence</a:t>
            </a:r>
          </a:p>
          <a:p>
            <a:pPr lvl="1"/>
            <a:r>
              <a:rPr lang="en-US" dirty="0" smtClean="0"/>
              <a:t>Passes build</a:t>
            </a:r>
          </a:p>
          <a:p>
            <a:pPr lvl="1"/>
            <a:r>
              <a:rPr lang="en-US" dirty="0" smtClean="0"/>
              <a:t>Passes automated tests</a:t>
            </a:r>
          </a:p>
          <a:p>
            <a:pPr lvl="1"/>
            <a:r>
              <a:rPr lang="en-US" dirty="0" smtClean="0"/>
              <a:t>Configuration is correct</a:t>
            </a:r>
          </a:p>
          <a:p>
            <a:pPr lvl="1"/>
            <a:r>
              <a:rPr lang="en-US" dirty="0" smtClean="0"/>
              <a:t>Let’s deploy it to Prod!</a:t>
            </a:r>
          </a:p>
          <a:p>
            <a:r>
              <a:rPr lang="en-US" dirty="0" smtClean="0"/>
              <a:t>Confidence enables agility</a:t>
            </a:r>
          </a:p>
          <a:p>
            <a:pPr lvl="1"/>
            <a:r>
              <a:rPr lang="en-US" dirty="0" smtClean="0"/>
              <a:t>Mid-day publishes are no big deal</a:t>
            </a:r>
          </a:p>
          <a:p>
            <a:pPr lvl="2"/>
            <a:r>
              <a:rPr lang="en-US" dirty="0" smtClean="0"/>
              <a:t>For a single app, our record is 24 publishes to Prod in 1 day with 2 developers</a:t>
            </a:r>
          </a:p>
        </p:txBody>
      </p:sp>
    </p:spTree>
    <p:extLst>
      <p:ext uri="{BB962C8B-B14F-4D97-AF65-F5344CB8AC3E}">
        <p14:creationId xmlns:p14="http://schemas.microsoft.com/office/powerpoint/2010/main" val="1793564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Feature Toggles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long </a:t>
            </a:r>
            <a:r>
              <a:rPr lang="en-US" dirty="0" smtClean="0"/>
              <a:t>lived </a:t>
            </a:r>
            <a:r>
              <a:rPr lang="en-US" dirty="0" smtClean="0"/>
              <a:t>branches</a:t>
            </a:r>
          </a:p>
          <a:p>
            <a:r>
              <a:rPr lang="en-US" dirty="0" smtClean="0"/>
              <a:t>Commit to master instead!</a:t>
            </a:r>
          </a:p>
          <a:p>
            <a:pPr lvl="1"/>
            <a:r>
              <a:rPr lang="en-US" dirty="0" smtClean="0"/>
              <a:t>Behind an if statement</a:t>
            </a:r>
          </a:p>
          <a:p>
            <a:r>
              <a:rPr lang="en-US" dirty="0" smtClean="0"/>
              <a:t>Commit to cleaning up after it’s live</a:t>
            </a:r>
          </a:p>
          <a:p>
            <a:r>
              <a:rPr lang="en-US" dirty="0" smtClean="0"/>
              <a:t>Clearly separate out your Feature </a:t>
            </a:r>
            <a:r>
              <a:rPr lang="en-US" dirty="0" smtClean="0"/>
              <a:t>Toggles to make it obvious what Feature Toggles exist</a:t>
            </a:r>
          </a:p>
          <a:p>
            <a:r>
              <a:rPr lang="en-US" dirty="0" smtClean="0"/>
              <a:t>Simplest way to toggle on and off: let Octopus Deploy handle toggling your feature on or off per Environment.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1292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&lt;Something about </a:t>
            </a:r>
            <a:r>
              <a:rPr lang="en-US" dirty="0" err="1" smtClean="0">
                <a:solidFill>
                  <a:schemeClr val="bg1">
                    <a:lumMod val="50000"/>
                  </a:schemeClr>
                </a:solidFill>
              </a:rPr>
              <a:t>Microservices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/&gt;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3200"/>
            <a:ext cx="10515600" cy="5384800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Microservices</a:t>
            </a:r>
            <a:r>
              <a:rPr lang="en-US" dirty="0" smtClean="0"/>
              <a:t> add operational complexity</a:t>
            </a:r>
          </a:p>
          <a:p>
            <a:pPr lvl="1"/>
            <a:r>
              <a:rPr lang="en-US" dirty="0"/>
              <a:t>Health Checks</a:t>
            </a:r>
          </a:p>
          <a:p>
            <a:pPr lvl="2"/>
            <a:r>
              <a:rPr lang="en-US" dirty="0"/>
              <a:t>Is it </a:t>
            </a:r>
            <a:r>
              <a:rPr lang="en-US" dirty="0" smtClean="0"/>
              <a:t>running?  Are </a:t>
            </a:r>
            <a:r>
              <a:rPr lang="en-US" dirty="0"/>
              <a:t>the dependencies ok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Load Balancing</a:t>
            </a:r>
          </a:p>
          <a:p>
            <a:pPr lvl="1"/>
            <a:r>
              <a:rPr lang="en-US" dirty="0" smtClean="0"/>
              <a:t>Service Discovery (via Consul or something simple like </a:t>
            </a:r>
            <a:r>
              <a:rPr lang="en-US" dirty="0" err="1" smtClean="0"/>
              <a:t>config</a:t>
            </a:r>
            <a:r>
              <a:rPr lang="en-US" dirty="0" smtClean="0"/>
              <a:t> files with primary/backup)</a:t>
            </a:r>
          </a:p>
          <a:p>
            <a:r>
              <a:rPr lang="en-US" dirty="0" err="1" smtClean="0"/>
              <a:t>Microservices</a:t>
            </a:r>
            <a:r>
              <a:rPr lang="en-US" dirty="0" smtClean="0"/>
              <a:t> add development complexity</a:t>
            </a:r>
          </a:p>
          <a:p>
            <a:pPr lvl="1"/>
            <a:r>
              <a:rPr lang="en-US" dirty="0"/>
              <a:t>HTTP call (most likely) instead of a method </a:t>
            </a:r>
            <a:r>
              <a:rPr lang="en-US" dirty="0" smtClean="0"/>
              <a:t>call</a:t>
            </a:r>
          </a:p>
          <a:p>
            <a:pPr lvl="1"/>
            <a:r>
              <a:rPr lang="en-US" dirty="0" smtClean="0"/>
              <a:t>If calling from C#, likely want </a:t>
            </a:r>
            <a:r>
              <a:rPr lang="en-US" dirty="0" smtClean="0"/>
              <a:t>a client library wrapper </a:t>
            </a:r>
            <a:r>
              <a:rPr lang="en-US" dirty="0" smtClean="0"/>
              <a:t>around </a:t>
            </a:r>
            <a:r>
              <a:rPr lang="en-US" dirty="0" err="1" smtClean="0"/>
              <a:t>HttpClient</a:t>
            </a:r>
            <a:r>
              <a:rPr lang="en-US" dirty="0" smtClean="0"/>
              <a:t> sending </a:t>
            </a:r>
            <a:r>
              <a:rPr lang="en-US" dirty="0" smtClean="0"/>
              <a:t>JSON</a:t>
            </a:r>
          </a:p>
          <a:p>
            <a:pPr lvl="1"/>
            <a:r>
              <a:rPr lang="en-US" dirty="0" smtClean="0"/>
              <a:t>Dev environment needs multiple projects running</a:t>
            </a:r>
          </a:p>
          <a:p>
            <a:r>
              <a:rPr lang="en-US" dirty="0" smtClean="0"/>
              <a:t>Benefits</a:t>
            </a:r>
          </a:p>
          <a:p>
            <a:pPr lvl="1"/>
            <a:r>
              <a:rPr lang="en-US" dirty="0" smtClean="0"/>
              <a:t>Iterate on </a:t>
            </a:r>
            <a:r>
              <a:rPr lang="en-US" dirty="0" err="1" smtClean="0"/>
              <a:t>microservices</a:t>
            </a:r>
            <a:r>
              <a:rPr lang="en-US" dirty="0" smtClean="0"/>
              <a:t> separate from other app (SRP)</a:t>
            </a:r>
          </a:p>
          <a:p>
            <a:pPr lvl="1"/>
            <a:r>
              <a:rPr lang="en-US" dirty="0" smtClean="0"/>
              <a:t>Reuse</a:t>
            </a:r>
          </a:p>
          <a:p>
            <a:pPr lvl="1"/>
            <a:r>
              <a:rPr lang="en-US" dirty="0" smtClean="0"/>
              <a:t>Scale independently</a:t>
            </a:r>
          </a:p>
          <a:p>
            <a:r>
              <a:rPr lang="en-US" dirty="0" smtClean="0"/>
              <a:t>We use in moderation</a:t>
            </a:r>
          </a:p>
          <a:p>
            <a:pPr lvl="1"/>
            <a:r>
              <a:rPr lang="en-US" dirty="0" smtClean="0"/>
              <a:t>Emails, Texts, CPU/Latency Intensive ops (Order Floods, Pull Credit), Uploads, Retrieving Files, etc.</a:t>
            </a:r>
          </a:p>
          <a:p>
            <a:pPr lvl="1"/>
            <a:r>
              <a:rPr lang="en-US" dirty="0" smtClean="0"/>
              <a:t>I swear this is in moderation</a:t>
            </a:r>
          </a:p>
          <a:p>
            <a:r>
              <a:rPr lang="en-US" dirty="0" smtClean="0"/>
              <a:t>I’ve found these often live at unique Bounded Contexts or Cross-Cutting concerns across multiple apps.</a:t>
            </a:r>
          </a:p>
          <a:p>
            <a:r>
              <a:rPr lang="en-US" dirty="0" smtClean="0">
                <a:hlinkClick r:id="rId3"/>
              </a:rPr>
              <a:t>You are not Google</a:t>
            </a:r>
            <a:r>
              <a:rPr lang="en-US" dirty="0" smtClean="0"/>
              <a:t>/Facebook/Netflix/Amazon</a:t>
            </a:r>
          </a:p>
          <a:p>
            <a:pPr lvl="1"/>
            <a:r>
              <a:rPr lang="en-US" dirty="0" smtClean="0"/>
              <a:t>Unless you are… in which case… my bad</a:t>
            </a:r>
          </a:p>
        </p:txBody>
      </p:sp>
    </p:spTree>
    <p:extLst>
      <p:ext uri="{BB962C8B-B14F-4D97-AF65-F5344CB8AC3E}">
        <p14:creationId xmlns:p14="http://schemas.microsoft.com/office/powerpoint/2010/main" val="4213764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5C3C3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Real benefits of these practices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 web app went from deploying to Prod 20x a year to deploying to Prod over </a:t>
            </a:r>
            <a:r>
              <a:rPr lang="en-US" dirty="0"/>
              <a:t>5</a:t>
            </a:r>
            <a:r>
              <a:rPr lang="en-US" dirty="0" smtClean="0"/>
              <a:t>00x a year.</a:t>
            </a:r>
          </a:p>
          <a:p>
            <a:r>
              <a:rPr lang="en-US" dirty="0" smtClean="0"/>
              <a:t>Faster delivery of value to users.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25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Summary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44508"/>
          </a:xfrm>
        </p:spPr>
        <p:txBody>
          <a:bodyPr>
            <a:normAutofit/>
          </a:bodyPr>
          <a:lstStyle/>
          <a:p>
            <a:r>
              <a:rPr lang="en-US" dirty="0" smtClean="0"/>
              <a:t>Feature Folders &gt; MVC Folders</a:t>
            </a:r>
          </a:p>
          <a:p>
            <a:r>
              <a:rPr lang="en-US" dirty="0" smtClean="0"/>
              <a:t>View Model All The Things</a:t>
            </a:r>
          </a:p>
          <a:p>
            <a:r>
              <a:rPr lang="en-US" dirty="0" smtClean="0"/>
              <a:t>SRP for UI with Components</a:t>
            </a:r>
          </a:p>
          <a:p>
            <a:r>
              <a:rPr lang="en-US" dirty="0" smtClean="0"/>
              <a:t>Happy Path at the Bottom of a Method</a:t>
            </a:r>
          </a:p>
          <a:p>
            <a:r>
              <a:rPr lang="en-US" dirty="0" err="1" smtClean="0"/>
              <a:t>FluentValidation</a:t>
            </a:r>
            <a:r>
              <a:rPr lang="en-US" dirty="0" smtClean="0"/>
              <a:t> over Data Annotations/Custom</a:t>
            </a:r>
          </a:p>
          <a:p>
            <a:r>
              <a:rPr lang="en-US" dirty="0" smtClean="0"/>
              <a:t>Use an ORM</a:t>
            </a:r>
          </a:p>
          <a:p>
            <a:r>
              <a:rPr lang="en-US" dirty="0" smtClean="0"/>
              <a:t>Avoid new, Statics, </a:t>
            </a:r>
            <a:r>
              <a:rPr lang="en-US" dirty="0" err="1" smtClean="0"/>
              <a:t>HttpContext</a:t>
            </a:r>
            <a:r>
              <a:rPr lang="en-US" dirty="0" smtClean="0"/>
              <a:t>, </a:t>
            </a:r>
            <a:r>
              <a:rPr lang="en-US" dirty="0" err="1" smtClean="0"/>
              <a:t>ConfigurationManager</a:t>
            </a:r>
            <a:r>
              <a:rPr lang="en-US" dirty="0" smtClean="0"/>
              <a:t> for testing</a:t>
            </a:r>
          </a:p>
          <a:p>
            <a:r>
              <a:rPr lang="en-US" dirty="0" smtClean="0"/>
              <a:t>Automate your Build and Release pipeline</a:t>
            </a:r>
          </a:p>
          <a:p>
            <a:r>
              <a:rPr lang="en-US" dirty="0" smtClean="0"/>
              <a:t>Resist </a:t>
            </a:r>
            <a:r>
              <a:rPr lang="en-US" dirty="0" err="1" smtClean="0"/>
              <a:t>Microservices</a:t>
            </a:r>
            <a:r>
              <a:rPr lang="en-US" dirty="0" smtClean="0"/>
              <a:t> until there’s a reason not to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70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 confused awkward thinking uncomfortable greg kinnear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2454" y="991552"/>
            <a:ext cx="8449537" cy="4647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27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Audience Goals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“New” perspective on a few topics</a:t>
            </a:r>
          </a:p>
          <a:p>
            <a:r>
              <a:rPr lang="en-US" dirty="0" smtClean="0"/>
              <a:t>You’re not going to agree on everything</a:t>
            </a:r>
          </a:p>
          <a:p>
            <a:r>
              <a:rPr lang="en-US" dirty="0" smtClean="0"/>
              <a:t>Take away some ideas to evaluate in your future workflow tomorrow</a:t>
            </a:r>
          </a:p>
        </p:txBody>
      </p:sp>
    </p:spTree>
    <p:extLst>
      <p:ext uri="{BB962C8B-B14F-4D97-AF65-F5344CB8AC3E}">
        <p14:creationId xmlns:p14="http://schemas.microsoft.com/office/powerpoint/2010/main" val="3759411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Closing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Hope you got at least one idea out of this</a:t>
            </a:r>
          </a:p>
          <a:p>
            <a:r>
              <a:rPr lang="en-US" dirty="0" smtClean="0"/>
              <a:t>Remember – point is to deliver value to your end users as quickly and reliably as possible and allowing that trend to continue.</a:t>
            </a:r>
          </a:p>
          <a:p>
            <a:r>
              <a:rPr lang="en-US" dirty="0" smtClean="0"/>
              <a:t>Don’t get caught up in what library you’re using</a:t>
            </a:r>
          </a:p>
          <a:p>
            <a:pPr lvl="1"/>
            <a:r>
              <a:rPr lang="en-US" dirty="0" smtClean="0"/>
              <a:t>If you use </a:t>
            </a:r>
            <a:r>
              <a:rPr lang="en-US" dirty="0" err="1" smtClean="0"/>
              <a:t>NUnit</a:t>
            </a:r>
            <a:r>
              <a:rPr lang="en-US" dirty="0" smtClean="0"/>
              <a:t> instead of </a:t>
            </a:r>
            <a:r>
              <a:rPr lang="en-US" dirty="0" err="1" smtClean="0"/>
              <a:t>xUnit</a:t>
            </a:r>
            <a:r>
              <a:rPr lang="en-US" dirty="0" smtClean="0"/>
              <a:t> and have no reason to switch – who cares?</a:t>
            </a:r>
          </a:p>
          <a:p>
            <a:pPr lvl="1"/>
            <a:r>
              <a:rPr lang="en-US" dirty="0" smtClean="0"/>
              <a:t>Important thing is you’re doing automated testing.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30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62675"/>
          </a:xfrm>
        </p:spPr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5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Overall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theme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80683"/>
          </a:xfrm>
        </p:spPr>
        <p:txBody>
          <a:bodyPr>
            <a:normAutofit/>
          </a:bodyPr>
          <a:lstStyle/>
          <a:p>
            <a:r>
              <a:rPr lang="en-US" dirty="0" smtClean="0"/>
              <a:t>Improve Maintainability</a:t>
            </a:r>
          </a:p>
          <a:p>
            <a:pPr lvl="1"/>
            <a:r>
              <a:rPr lang="en-US" dirty="0" smtClean="0"/>
              <a:t>Better practices</a:t>
            </a:r>
          </a:p>
          <a:p>
            <a:pPr lvl="1"/>
            <a:r>
              <a:rPr lang="en-US" dirty="0" smtClean="0"/>
              <a:t>Consistency</a:t>
            </a:r>
          </a:p>
          <a:p>
            <a:pPr lvl="1"/>
            <a:r>
              <a:rPr lang="en-US" dirty="0" smtClean="0"/>
              <a:t>Enjoyable to work with</a:t>
            </a:r>
          </a:p>
          <a:p>
            <a:r>
              <a:rPr lang="en-US" dirty="0" smtClean="0"/>
              <a:t>The goal is to create systems that allow developers to make changes as easy, quick, and bug-free as possible, while allowing that trend to continue into the future.</a:t>
            </a:r>
          </a:p>
          <a:p>
            <a:r>
              <a:rPr lang="en-US" dirty="0" smtClean="0"/>
              <a:t>“Legacy software is software you have no confidence in.”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025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587" y="933450"/>
            <a:ext cx="888682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015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809" y="1455412"/>
            <a:ext cx="8698317" cy="407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624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3643"/>
          </a:xfrm>
        </p:spPr>
        <p:txBody>
          <a:bodyPr/>
          <a:lstStyle/>
          <a:p>
            <a:pPr algn="ctr"/>
            <a:r>
              <a:rPr lang="en-US" dirty="0" smtClean="0"/>
              <a:t>Folder Structure Best Practices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22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14518</TotalTime>
  <Words>1738</Words>
  <Application>Microsoft Office PowerPoint</Application>
  <PresentationFormat>Widescreen</PresentationFormat>
  <Paragraphs>332</Paragraphs>
  <Slides>51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5" baseType="lpstr">
      <vt:lpstr>Arial</vt:lpstr>
      <vt:lpstr>Calibri</vt:lpstr>
      <vt:lpstr>Calibri Light</vt:lpstr>
      <vt:lpstr>Office Theme</vt:lpstr>
      <vt:lpstr>Building Large, Yet Maintainable, ASP.NET Applications</vt:lpstr>
      <vt:lpstr>Who am I</vt:lpstr>
      <vt:lpstr>Audience</vt:lpstr>
      <vt:lpstr>Agenda</vt:lpstr>
      <vt:lpstr>Audience Goals</vt:lpstr>
      <vt:lpstr>Overall theme</vt:lpstr>
      <vt:lpstr>PowerPoint Presentation</vt:lpstr>
      <vt:lpstr>PowerPoint Presentation</vt:lpstr>
      <vt:lpstr>Folder Structure Best Practices</vt:lpstr>
      <vt:lpstr>Problem: OOB MVC Folders By Responsibility</vt:lpstr>
      <vt:lpstr>Solution: Use Feature Folders</vt:lpstr>
      <vt:lpstr>Feature Folder Extra Resources</vt:lpstr>
      <vt:lpstr>The “M” in MVC</vt:lpstr>
      <vt:lpstr>Problem: ViewBag sucks and Entities = Security Risk</vt:lpstr>
      <vt:lpstr>Solution: Use ViewModels</vt:lpstr>
      <vt:lpstr>UI Composition</vt:lpstr>
      <vt:lpstr>Make as many UI Components as you can</vt:lpstr>
      <vt:lpstr>PowerPoint Presentation</vt:lpstr>
      <vt:lpstr>Code Flow and Smells</vt:lpstr>
      <vt:lpstr>Structuring a method</vt:lpstr>
      <vt:lpstr>PowerPoint Presentation</vt:lpstr>
      <vt:lpstr>Code smells</vt:lpstr>
      <vt:lpstr>Validation</vt:lpstr>
      <vt:lpstr>Validation – What’s wrong with OOB Options</vt:lpstr>
      <vt:lpstr>Solution: Use FluentValidation</vt:lpstr>
      <vt:lpstr>PowerPoint Presentation</vt:lpstr>
      <vt:lpstr>ORM’s</vt:lpstr>
      <vt:lpstr>Don’t use raw ADO - Use an ORM</vt:lpstr>
      <vt:lpstr>ORM usage comparison</vt:lpstr>
      <vt:lpstr>Other ORM things</vt:lpstr>
      <vt:lpstr>Dependency Injection</vt:lpstr>
      <vt:lpstr>Dependency Injection and IoC containers</vt:lpstr>
      <vt:lpstr>Common DI Pitfalls</vt:lpstr>
      <vt:lpstr>Unit Testing</vt:lpstr>
      <vt:lpstr>Unit Testing with xUnit</vt:lpstr>
      <vt:lpstr>Problem: OOB Assertion Libraries Annoy Me</vt:lpstr>
      <vt:lpstr>Solution: Use FluentAssertions for assertions</vt:lpstr>
      <vt:lpstr>DevOps</vt:lpstr>
      <vt:lpstr>What is DevOps</vt:lpstr>
      <vt:lpstr>DevOps Pipeline</vt:lpstr>
      <vt:lpstr>Continuous Integration and Deployment</vt:lpstr>
      <vt:lpstr>Continuous Integration with TeamCity</vt:lpstr>
      <vt:lpstr>Continuous Deployment with Octopus Deploy</vt:lpstr>
      <vt:lpstr>TeamCity + Octopus Deploy enables...</vt:lpstr>
      <vt:lpstr>Feature Toggles</vt:lpstr>
      <vt:lpstr>&lt;Something about Microservices /&gt;</vt:lpstr>
      <vt:lpstr>Real benefits of these practices</vt:lpstr>
      <vt:lpstr>Summary</vt:lpstr>
      <vt:lpstr>PowerPoint Presentation</vt:lpstr>
      <vt:lpstr>Closing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Large, Yet Maintainable ASP.NET MVC Apps</dc:title>
  <dc:creator>Sauber, Scott</dc:creator>
  <cp:lastModifiedBy>Sauber, Scott</cp:lastModifiedBy>
  <cp:revision>221</cp:revision>
  <dcterms:created xsi:type="dcterms:W3CDTF">2016-10-19T01:56:55Z</dcterms:created>
  <dcterms:modified xsi:type="dcterms:W3CDTF">2017-07-22T05:21:39Z</dcterms:modified>
</cp:coreProperties>
</file>

<file path=docProps/thumbnail.jpeg>
</file>